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74" r:id="rId21"/>
    <p:sldId id="259" r:id="rId22"/>
    <p:sldId id="260" r:id="rId23"/>
    <p:sldId id="261" r:id="rId24"/>
    <p:sldId id="290" r:id="rId25"/>
    <p:sldId id="293" r:id="rId26"/>
    <p:sldId id="297" r:id="rId27"/>
    <p:sldId id="296" r:id="rId28"/>
    <p:sldId id="298" r:id="rId29"/>
    <p:sldId id="294" r:id="rId30"/>
    <p:sldId id="266" r:id="rId31"/>
    <p:sldId id="275" r:id="rId32"/>
    <p:sldId id="276" r:id="rId33"/>
    <p:sldId id="295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972" autoAdjust="0"/>
  </p:normalViewPr>
  <p:slideViewPr>
    <p:cSldViewPr snapToGrid="0" snapToObjects="1">
      <p:cViewPr varScale="1">
        <p:scale>
          <a:sx n="73" d="100"/>
          <a:sy n="73" d="100"/>
        </p:scale>
        <p:origin x="17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&lt;High level Work Flow&gt;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Data scientist in red with number and blob</a:t>
            </a:r>
          </a:p>
          <a:p>
            <a:r>
              <a:rPr lang="en-US" dirty="0"/>
              <a:t>Move legend…..make figure bigger….</a:t>
            </a:r>
          </a:p>
          <a:p>
            <a:r>
              <a:rPr lang="en-US" dirty="0"/>
              <a:t>Make title the same (not two)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  <a:p>
            <a:r>
              <a:rPr lang="en-US" dirty="0"/>
              <a:t>Try to add an example. 3-4 sec to drive home.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7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Problem</a:t>
            </a:r>
          </a:p>
          <a:p>
            <a:r>
              <a:rPr lang="en-US" dirty="0"/>
              <a:t>Don’t put what we did (i.e., mentioning the other job titles) before the problem statement.</a:t>
            </a:r>
          </a:p>
          <a:p>
            <a:r>
              <a:rPr lang="en-US" dirty="0"/>
              <a:t>Suggest saying the short problem statement first (There is not a common definition of a Data Scientist) and then long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247F9-53C3-467C-B602-7D46F4BB9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2002" y="5335446"/>
            <a:ext cx="9131042" cy="2519231"/>
          </a:xfrm>
          <a:solidFill>
            <a:schemeClr val="bg2"/>
          </a:solidFill>
        </p:spPr>
        <p:txBody>
          <a:bodyPr numCol="7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50" dirty="0"/>
              <a:t>**Keeping this list here for reference in case you want to add, takeaway, or change any….These are all from the top 50 words of Data Scientist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data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degree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analysis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business</a:t>
            </a:r>
          </a:p>
          <a:p>
            <a:pPr>
              <a:lnSpc>
                <a:spcPct val="100000"/>
              </a:lnSpc>
            </a:pPr>
            <a:r>
              <a:rPr lang="en-US" sz="1050" dirty="0" err="1">
                <a:highlight>
                  <a:srgbClr val="FFFF00"/>
                </a:highlight>
              </a:rPr>
              <a:t>sql</a:t>
            </a:r>
            <a:endParaRPr lang="en-US" sz="1050" dirty="0"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</a:pPr>
            <a:r>
              <a:rPr lang="en-US" sz="1050" dirty="0"/>
              <a:t>management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bachelors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tools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support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reporting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written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excel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information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systems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science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computer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development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analyze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technical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tableau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complex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identify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teams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statistical</a:t>
            </a:r>
          </a:p>
          <a:p>
            <a:pPr>
              <a:lnSpc>
                <a:spcPct val="100000"/>
              </a:lnSpc>
            </a:pPr>
            <a:r>
              <a:rPr lang="en-US" sz="1050" dirty="0" err="1"/>
              <a:t>andor</a:t>
            </a:r>
            <a:endParaRPr lang="en-US" sz="1050" dirty="0"/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python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multiple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processes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design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understanding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maintain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must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project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performance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communicate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research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verbal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results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insights</a:t>
            </a:r>
          </a:p>
          <a:p>
            <a:pPr>
              <a:lnSpc>
                <a:spcPct val="100000"/>
              </a:lnSpc>
            </a:pPr>
            <a:r>
              <a:rPr lang="en-US" sz="1050" dirty="0">
                <a:highlight>
                  <a:srgbClr val="FFFF00"/>
                </a:highlight>
              </a:rPr>
              <a:t>databases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internal</a:t>
            </a:r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xcel">
            <a:extLst>
              <a:ext uri="{FF2B5EF4-FFF2-40B4-BE49-F238E27FC236}">
                <a16:creationId xmlns:a16="http://schemas.microsoft.com/office/drawing/2014/main" id="{20A05D92-DB9E-49E9-B692-6209DF5F3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81" b="89820" l="9967" r="90365">
                        <a14:foregroundMark x1="58472" y1="47904" x2="58472" y2="47904"/>
                        <a14:foregroundMark x1="69103" y1="49102" x2="69103" y2="49102"/>
                        <a14:foregroundMark x1="77741" y1="43114" x2="77741" y2="43114"/>
                        <a14:foregroundMark x1="85050" y1="44311" x2="85050" y2="44311"/>
                        <a14:foregroundMark x1="90365" y1="40120" x2="90365" y2="40120"/>
                        <a14:foregroundMark x1="38206" y1="33533" x2="38206" y2="33533"/>
                        <a14:foregroundMark x1="38870" y1="38922" x2="38870" y2="38922"/>
                        <a14:foregroundMark x1="37874" y1="47904" x2="37874" y2="47904"/>
                        <a14:foregroundMark x1="38206" y1="55689" x2="38206" y2="55689"/>
                        <a14:foregroundMark x1="38206" y1="63473" x2="38206" y2="63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0" y="3336382"/>
            <a:ext cx="2277575" cy="12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ableau logo">
            <a:extLst>
              <a:ext uri="{FF2B5EF4-FFF2-40B4-BE49-F238E27FC236}">
                <a16:creationId xmlns:a16="http://schemas.microsoft.com/office/drawing/2014/main" id="{A22D3084-714B-4AF6-B305-031FE3D5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98" y="3753823"/>
            <a:ext cx="2750162" cy="10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8" y="2899913"/>
            <a:ext cx="914400" cy="914400"/>
          </a:xfrm>
          <a:prstGeom prst="rect">
            <a:avLst/>
          </a:prstGeom>
        </p:spPr>
      </p:pic>
      <p:pic>
        <p:nvPicPr>
          <p:cNvPr id="12" name="Graphic 11" descr="Teacher">
            <a:extLst>
              <a:ext uri="{FF2B5EF4-FFF2-40B4-BE49-F238E27FC236}">
                <a16:creationId xmlns:a16="http://schemas.microsoft.com/office/drawing/2014/main" id="{46A6DD1A-9C67-4A4C-BFEF-2769953728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54733" y="1812264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60305" y="396820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96294" y="262674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4784248" y="376845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3800367" y="2470560"/>
            <a:ext cx="1442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2837936" y="3439284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200400" y="472871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4503519" y="4488756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 (prob need pic)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9" y="1449017"/>
            <a:ext cx="7104042" cy="47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60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Cupertino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Mountain View </a:t>
            </a:r>
          </a:p>
          <a:p>
            <a:r>
              <a:rPr lang="en-US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354103" y="1972063"/>
            <a:ext cx="113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Bellevue</a:t>
            </a:r>
          </a:p>
          <a:p>
            <a:r>
              <a:rPr lang="en-US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94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Austin</a:t>
            </a:r>
          </a:p>
          <a:p>
            <a:r>
              <a:rPr lang="en-US" dirty="0"/>
              <a:t>Dallas</a:t>
            </a:r>
          </a:p>
          <a:p>
            <a:r>
              <a:rPr lang="en-US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1" y="2964394"/>
            <a:ext cx="91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26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84541" y="4129985"/>
            <a:ext cx="182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1D4C5-7C5B-4E3E-BCB3-FDA10E4E8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01" y="692686"/>
            <a:ext cx="7886701" cy="55225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A80A94-62C6-45A5-BAA8-03339A43F1A1}"/>
              </a:ext>
            </a:extLst>
          </p:cNvPr>
          <p:cNvSpPr/>
          <p:nvPr/>
        </p:nvSpPr>
        <p:spPr>
          <a:xfrm>
            <a:off x="906018" y="2620454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1EDACB-1634-43D3-A6C0-A51A4EB9F5D3}"/>
              </a:ext>
            </a:extLst>
          </p:cNvPr>
          <p:cNvSpPr/>
          <p:nvPr/>
        </p:nvSpPr>
        <p:spPr>
          <a:xfrm>
            <a:off x="1456280" y="4388889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26C4EC-7417-4007-99CF-89B5BAB3C138}"/>
              </a:ext>
            </a:extLst>
          </p:cNvPr>
          <p:cNvSpPr/>
          <p:nvPr/>
        </p:nvSpPr>
        <p:spPr>
          <a:xfrm>
            <a:off x="1980299" y="420939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A6B86D-5FBC-424B-84B0-3BC297364DB9}"/>
              </a:ext>
            </a:extLst>
          </p:cNvPr>
          <p:cNvSpPr/>
          <p:nvPr/>
        </p:nvSpPr>
        <p:spPr>
          <a:xfrm>
            <a:off x="2560893" y="4307977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FD94E8-9D48-4E40-BD30-4F04196DCE37}"/>
              </a:ext>
            </a:extLst>
          </p:cNvPr>
          <p:cNvSpPr/>
          <p:nvPr/>
        </p:nvSpPr>
        <p:spPr>
          <a:xfrm>
            <a:off x="3094875" y="4285316"/>
            <a:ext cx="274320" cy="2743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8D3367-E93A-492B-9298-EC0DB2163330}"/>
              </a:ext>
            </a:extLst>
          </p:cNvPr>
          <p:cNvSpPr/>
          <p:nvPr/>
        </p:nvSpPr>
        <p:spPr>
          <a:xfrm>
            <a:off x="906018" y="222600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179EE-E5F1-4D8A-8EF0-2B710036A544}"/>
              </a:ext>
            </a:extLst>
          </p:cNvPr>
          <p:cNvSpPr/>
          <p:nvPr/>
        </p:nvSpPr>
        <p:spPr>
          <a:xfrm>
            <a:off x="1849643" y="3699325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DC437-3C5F-43DD-ADBC-A64F6D795F05}"/>
              </a:ext>
            </a:extLst>
          </p:cNvPr>
          <p:cNvSpPr/>
          <p:nvPr/>
        </p:nvSpPr>
        <p:spPr>
          <a:xfrm>
            <a:off x="2469755" y="3935076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2EDBCD-7511-4FA3-9537-D451E588D8FB}"/>
              </a:ext>
            </a:extLst>
          </p:cNvPr>
          <p:cNvSpPr/>
          <p:nvPr/>
        </p:nvSpPr>
        <p:spPr>
          <a:xfrm>
            <a:off x="3201381" y="3876548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DA0F7F-66C9-4C1D-95F1-5F13E188554B}"/>
              </a:ext>
            </a:extLst>
          </p:cNvPr>
          <p:cNvSpPr/>
          <p:nvPr/>
        </p:nvSpPr>
        <p:spPr>
          <a:xfrm>
            <a:off x="1134900" y="4096640"/>
            <a:ext cx="563099" cy="274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170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5" b="98353" l="10000" r="96485">
                        <a14:foregroundMark x1="11394" y1="4196" x2="11758" y2="12078"/>
                        <a14:foregroundMark x1="73121" y1="4196" x2="73485" y2="11137"/>
                        <a14:foregroundMark x1="96121" y1="3255" x2="96515" y2="12314"/>
                        <a14:foregroundMark x1="96303" y1="3961" x2="96303" y2="9922"/>
                        <a14:foregroundMark x1="64091" y1="95020" x2="71697" y2="96078"/>
                        <a14:foregroundMark x1="71697" y1="96078" x2="78758" y2="95020"/>
                        <a14:foregroundMark x1="78758" y1="95020" x2="79909" y2="95020"/>
                        <a14:foregroundMark x1="42727" y1="96471" x2="49727" y2="97412"/>
                        <a14:foregroundMark x1="49727" y1="97412" x2="58545" y2="95725"/>
                        <a14:foregroundMark x1="70152" y1="92863" x2="71818" y2="93137"/>
                        <a14:foregroundMark x1="81758" y1="93137" x2="81758" y2="97176"/>
                        <a14:foregroundMark x1="80485" y1="97882" x2="64455" y2="96941"/>
                        <a14:foregroundMark x1="63152" y1="93843" x2="64091" y2="98353"/>
                        <a14:foregroundMark x1="70152" y1="93137" x2="65364" y2="93373"/>
                        <a14:foregroundMark x1="82121" y1="93137" x2="81758" y2="97882"/>
                        <a14:foregroundMark x1="53576" y1="96941" x2="47121" y2="978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47" y="1075759"/>
            <a:ext cx="7091801" cy="54800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124684" y="1436689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2857499" y="2057400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57600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991100" y="187957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381250" y="49836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934074" y="3308641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870782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3724275" y="518750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21330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31048" y="1066800"/>
            <a:ext cx="6881904" cy="4891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12508" r="9592" b="12196"/>
          <a:stretch/>
        </p:blipFill>
        <p:spPr>
          <a:xfrm>
            <a:off x="1237480" y="1194897"/>
            <a:ext cx="6669040" cy="48339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05A0FE-D3F1-4027-8581-5C2530441989}"/>
              </a:ext>
            </a:extLst>
          </p:cNvPr>
          <p:cNvSpPr/>
          <p:nvPr/>
        </p:nvSpPr>
        <p:spPr>
          <a:xfrm>
            <a:off x="2282438" y="2532726"/>
            <a:ext cx="3108960" cy="16459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412B69-DEB3-43AD-83B0-537F8E210520}"/>
              </a:ext>
            </a:extLst>
          </p:cNvPr>
          <p:cNvSpPr txBox="1"/>
          <p:nvPr/>
        </p:nvSpPr>
        <p:spPr>
          <a:xfrm>
            <a:off x="2075680" y="18630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3305C9-25D4-4165-B8D0-43419CBC549A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67659" y="2171706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5" y="978102"/>
            <a:ext cx="7941325" cy="1062644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Profiling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47" y="895590"/>
            <a:ext cx="8267700" cy="1325563"/>
          </a:xfrm>
        </p:spPr>
        <p:txBody>
          <a:bodyPr anchor="b">
            <a:normAutofit/>
          </a:bodyPr>
          <a:lstStyle/>
          <a:p>
            <a:r>
              <a:rPr lang="en-US" sz="3400" dirty="0"/>
              <a:t>Ethical Considerations: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Content Placeholder 5" descr="Detective">
            <a:extLst>
              <a:ext uri="{FF2B5EF4-FFF2-40B4-BE49-F238E27FC236}">
                <a16:creationId xmlns:a16="http://schemas.microsoft.com/office/drawing/2014/main" id="{6344C7FC-14AB-46D4-AE1C-30C880D0A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737" y="3189629"/>
            <a:ext cx="2524860" cy="252486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4ADFD5F-2979-4C3E-85ED-76214828AD60}"/>
              </a:ext>
            </a:extLst>
          </p:cNvPr>
          <p:cNvSpPr/>
          <p:nvPr/>
        </p:nvSpPr>
        <p:spPr>
          <a:xfrm>
            <a:off x="4582597" y="2587762"/>
            <a:ext cx="3001544" cy="2524845"/>
          </a:xfrm>
          <a:prstGeom prst="cloudCallout">
            <a:avLst>
              <a:gd name="adj1" fmla="val -73569"/>
              <a:gd name="adj2" fmla="val 923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know how to ‘be’ a Data Scientist.</a:t>
            </a: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0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1135</Words>
  <Application>Microsoft Office PowerPoint</Application>
  <PresentationFormat>On-screen Show (4:3)</PresentationFormat>
  <Paragraphs>351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</vt:lpstr>
      <vt:lpstr>Classification</vt:lpstr>
      <vt:lpstr>Classification</vt:lpstr>
      <vt:lpstr>Ethical Considerations: Profiling</vt:lpstr>
      <vt:lpstr>Ethical Considerations: Cheating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Jodi Pafford</cp:lastModifiedBy>
  <cp:revision>50</cp:revision>
  <cp:lastPrinted>2019-10-24T03:28:30Z</cp:lastPrinted>
  <dcterms:created xsi:type="dcterms:W3CDTF">2019-10-24T00:24:41Z</dcterms:created>
  <dcterms:modified xsi:type="dcterms:W3CDTF">2019-10-27T20:23:27Z</dcterms:modified>
</cp:coreProperties>
</file>